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3"/>
  </p:handoutMasterIdLst>
  <p:sldIdLst>
    <p:sldId id="256" r:id="rId2"/>
    <p:sldId id="258" r:id="rId3"/>
    <p:sldId id="262" r:id="rId4"/>
    <p:sldId id="257" r:id="rId5"/>
    <p:sldId id="261" r:id="rId6"/>
    <p:sldId id="259" r:id="rId7"/>
    <p:sldId id="263" r:id="rId8"/>
    <p:sldId id="260" r:id="rId9"/>
    <p:sldId id="264" r:id="rId10"/>
    <p:sldId id="266" r:id="rId11"/>
    <p:sldId id="26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97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80DF14-37AA-4CA8-B333-07B2044A1534}" type="datetimeFigureOut">
              <a:rPr lang="en-US" smtClean="0"/>
              <a:pPr/>
              <a:t>2/23/2015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F82B9BF-77F7-4767-A291-28988DF23F42}"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623769-EB50-4A8B-859F-EAE5A832429F}" type="datetimeFigureOut">
              <a:rPr lang="en-US" smtClean="0"/>
              <a:pPr/>
              <a:t>2/23/2015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EC7CB9-5D23-4B4C-A8E8-2CCC91B1235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623769-EB50-4A8B-859F-EAE5A832429F}" type="datetimeFigureOut">
              <a:rPr lang="en-US" smtClean="0"/>
              <a:pPr/>
              <a:t>2/23/2015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EC7CB9-5D23-4B4C-A8E8-2CCC91B1235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623769-EB50-4A8B-859F-EAE5A832429F}" type="datetimeFigureOut">
              <a:rPr lang="en-US" smtClean="0"/>
              <a:pPr/>
              <a:t>2/23/2015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EC7CB9-5D23-4B4C-A8E8-2CCC91B1235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623769-EB50-4A8B-859F-EAE5A832429F}" type="datetimeFigureOut">
              <a:rPr lang="en-US" smtClean="0"/>
              <a:pPr/>
              <a:t>2/23/2015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EC7CB9-5D23-4B4C-A8E8-2CCC91B1235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623769-EB50-4A8B-859F-EAE5A832429F}" type="datetimeFigureOut">
              <a:rPr lang="en-US" smtClean="0"/>
              <a:pPr/>
              <a:t>2/23/2015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EC7CB9-5D23-4B4C-A8E8-2CCC91B1235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623769-EB50-4A8B-859F-EAE5A832429F}" type="datetimeFigureOut">
              <a:rPr lang="en-US" smtClean="0"/>
              <a:pPr/>
              <a:t>2/23/2015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EC7CB9-5D23-4B4C-A8E8-2CCC91B1235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623769-EB50-4A8B-859F-EAE5A832429F}" type="datetimeFigureOut">
              <a:rPr lang="en-US" smtClean="0"/>
              <a:pPr/>
              <a:t>2/23/2015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EC7CB9-5D23-4B4C-A8E8-2CCC91B1235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623769-EB50-4A8B-859F-EAE5A832429F}" type="datetimeFigureOut">
              <a:rPr lang="en-US" smtClean="0"/>
              <a:pPr/>
              <a:t>2/23/2015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EC7CB9-5D23-4B4C-A8E8-2CCC91B1235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623769-EB50-4A8B-859F-EAE5A832429F}" type="datetimeFigureOut">
              <a:rPr lang="en-US" smtClean="0"/>
              <a:pPr/>
              <a:t>2/23/2015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EC7CB9-5D23-4B4C-A8E8-2CCC91B1235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623769-EB50-4A8B-859F-EAE5A832429F}" type="datetimeFigureOut">
              <a:rPr lang="en-US" smtClean="0"/>
              <a:pPr/>
              <a:t>2/23/2015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EC7CB9-5D23-4B4C-A8E8-2CCC91B1235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623769-EB50-4A8B-859F-EAE5A832429F}" type="datetimeFigureOut">
              <a:rPr lang="en-US" smtClean="0"/>
              <a:pPr/>
              <a:t>2/23/2015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EC7CB9-5D23-4B4C-A8E8-2CCC91B1235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623769-EB50-4A8B-859F-EAE5A832429F}" type="datetimeFigureOut">
              <a:rPr lang="en-US" smtClean="0"/>
              <a:pPr/>
              <a:t>2/23/2015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EC7CB9-5D23-4B4C-A8E8-2CCC91B1235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04800"/>
            <a:ext cx="7772400" cy="1470025"/>
          </a:xfrm>
        </p:spPr>
        <p:txBody>
          <a:bodyPr/>
          <a:lstStyle/>
          <a:p>
            <a:r>
              <a:rPr lang="en-US" dirty="0" smtClean="0"/>
              <a:t>Safety Discussion</a:t>
            </a:r>
            <a:endParaRPr lang="en-US" dirty="0"/>
          </a:p>
        </p:txBody>
      </p:sp>
      <p:sp>
        <p:nvSpPr>
          <p:cNvPr id="3" name="Subtitle 2"/>
          <p:cNvSpPr>
            <a:spLocks noGrp="1"/>
          </p:cNvSpPr>
          <p:nvPr>
            <p:ph type="subTitle" idx="1"/>
          </p:nvPr>
        </p:nvSpPr>
        <p:spPr>
          <a:xfrm>
            <a:off x="1219200" y="1524000"/>
            <a:ext cx="6400800" cy="1752600"/>
          </a:xfrm>
        </p:spPr>
        <p:txBody>
          <a:bodyPr/>
          <a:lstStyle/>
          <a:p>
            <a:r>
              <a:rPr lang="en-US" dirty="0" smtClean="0"/>
              <a:t>As told by Bob Lewis</a:t>
            </a:r>
          </a:p>
          <a:p>
            <a:r>
              <a:rPr lang="en-US" dirty="0" smtClean="0"/>
              <a:t>February 2015</a:t>
            </a:r>
          </a:p>
        </p:txBody>
      </p:sp>
      <p:pic>
        <p:nvPicPr>
          <p:cNvPr id="4" name="Picture 3" descr="ConeIMG_7374.JPG"/>
          <p:cNvPicPr>
            <a:picLocks noChangeAspect="1"/>
          </p:cNvPicPr>
          <p:nvPr/>
        </p:nvPicPr>
        <p:blipFill>
          <a:blip r:embed="rId2" cstate="print"/>
          <a:stretch>
            <a:fillRect/>
          </a:stretch>
        </p:blipFill>
        <p:spPr>
          <a:xfrm>
            <a:off x="533400" y="2819400"/>
            <a:ext cx="2628900" cy="3505200"/>
          </a:xfrm>
          <a:prstGeom prst="rect">
            <a:avLst/>
          </a:prstGeom>
        </p:spPr>
      </p:pic>
      <p:pic>
        <p:nvPicPr>
          <p:cNvPr id="5" name="Picture 4" descr="glovesIMG_7364.JPG"/>
          <p:cNvPicPr>
            <a:picLocks noChangeAspect="1"/>
          </p:cNvPicPr>
          <p:nvPr/>
        </p:nvPicPr>
        <p:blipFill>
          <a:blip r:embed="rId3" cstate="print"/>
          <a:stretch>
            <a:fillRect/>
          </a:stretch>
        </p:blipFill>
        <p:spPr>
          <a:xfrm>
            <a:off x="5867400" y="2590800"/>
            <a:ext cx="2800350" cy="3733800"/>
          </a:xfrm>
          <a:prstGeom prst="rect">
            <a:avLst/>
          </a:prstGeom>
        </p:spPr>
      </p:pic>
      <p:sp>
        <p:nvSpPr>
          <p:cNvPr id="6" name="TextBox 5"/>
          <p:cNvSpPr txBox="1"/>
          <p:nvPr/>
        </p:nvSpPr>
        <p:spPr>
          <a:xfrm>
            <a:off x="3505200" y="3124200"/>
            <a:ext cx="1905000" cy="1477328"/>
          </a:xfrm>
          <a:prstGeom prst="rect">
            <a:avLst/>
          </a:prstGeom>
          <a:noFill/>
        </p:spPr>
        <p:txBody>
          <a:bodyPr wrap="square" rtlCol="0">
            <a:spAutoFit/>
          </a:bodyPr>
          <a:lstStyle/>
          <a:p>
            <a:r>
              <a:rPr lang="en-US" dirty="0" smtClean="0"/>
              <a:t>Elijah say check reflectivity on cones and barrels and wear your gloves!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811-pipe.jpg"/>
          <p:cNvPicPr>
            <a:picLocks noChangeAspect="1"/>
          </p:cNvPicPr>
          <p:nvPr/>
        </p:nvPicPr>
        <p:blipFill>
          <a:blip r:embed="rId2" cstate="print"/>
          <a:stretch>
            <a:fillRect/>
          </a:stretch>
        </p:blipFill>
        <p:spPr>
          <a:xfrm>
            <a:off x="4038600" y="457200"/>
            <a:ext cx="4324350" cy="5765800"/>
          </a:xfrm>
          <a:prstGeom prst="rect">
            <a:avLst/>
          </a:prstGeom>
        </p:spPr>
      </p:pic>
      <p:sp>
        <p:nvSpPr>
          <p:cNvPr id="3" name="TextBox 2"/>
          <p:cNvSpPr txBox="1"/>
          <p:nvPr/>
        </p:nvSpPr>
        <p:spPr>
          <a:xfrm>
            <a:off x="457200" y="228600"/>
            <a:ext cx="3200400" cy="646331"/>
          </a:xfrm>
          <a:prstGeom prst="rect">
            <a:avLst/>
          </a:prstGeom>
          <a:noFill/>
        </p:spPr>
        <p:txBody>
          <a:bodyPr wrap="square" rtlCol="0">
            <a:spAutoFit/>
          </a:bodyPr>
          <a:lstStyle/>
          <a:p>
            <a:r>
              <a:rPr lang="en-US" dirty="0" smtClean="0"/>
              <a:t>Sign post through a Gas Line.</a:t>
            </a:r>
          </a:p>
          <a:p>
            <a:r>
              <a:rPr lang="en-US" dirty="0" smtClean="0"/>
              <a:t>YIKES, Please Call 811 first!!!</a:t>
            </a:r>
            <a:endParaRPr lang="en-US" dirty="0"/>
          </a:p>
        </p:txBody>
      </p:sp>
      <p:pic>
        <p:nvPicPr>
          <p:cNvPr id="4" name="Picture 3" descr="811_1.jpg"/>
          <p:cNvPicPr>
            <a:picLocks noChangeAspect="1"/>
          </p:cNvPicPr>
          <p:nvPr/>
        </p:nvPicPr>
        <p:blipFill>
          <a:blip r:embed="rId3" cstate="print"/>
          <a:stretch>
            <a:fillRect/>
          </a:stretch>
        </p:blipFill>
        <p:spPr>
          <a:xfrm rot="16200000">
            <a:off x="1177344" y="194257"/>
            <a:ext cx="1760113" cy="3048000"/>
          </a:xfrm>
          <a:prstGeom prst="rect">
            <a:avLst/>
          </a:prstGeom>
        </p:spPr>
      </p:pic>
      <p:pic>
        <p:nvPicPr>
          <p:cNvPr id="5" name="Picture 4" descr="81-1-1_1.jpg"/>
          <p:cNvPicPr>
            <a:picLocks noChangeAspect="1"/>
          </p:cNvPicPr>
          <p:nvPr/>
        </p:nvPicPr>
        <p:blipFill>
          <a:blip r:embed="rId4" cstate="print"/>
          <a:stretch>
            <a:fillRect/>
          </a:stretch>
        </p:blipFill>
        <p:spPr>
          <a:xfrm>
            <a:off x="838200" y="2598821"/>
            <a:ext cx="2743200" cy="425917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G_0364.JPG"/>
          <p:cNvPicPr>
            <a:picLocks noChangeAspect="1"/>
          </p:cNvPicPr>
          <p:nvPr/>
        </p:nvPicPr>
        <p:blipFill>
          <a:blip r:embed="rId2" cstate="print"/>
          <a:stretch>
            <a:fillRect/>
          </a:stretch>
        </p:blipFill>
        <p:spPr>
          <a:xfrm>
            <a:off x="609600" y="3429000"/>
            <a:ext cx="2114550" cy="2819400"/>
          </a:xfrm>
          <a:prstGeom prst="rect">
            <a:avLst/>
          </a:prstGeom>
        </p:spPr>
      </p:pic>
      <p:pic>
        <p:nvPicPr>
          <p:cNvPr id="4" name="Picture 3" descr="IMG_0361.JPG"/>
          <p:cNvPicPr>
            <a:picLocks noChangeAspect="1"/>
          </p:cNvPicPr>
          <p:nvPr/>
        </p:nvPicPr>
        <p:blipFill>
          <a:blip r:embed="rId3" cstate="print"/>
          <a:stretch>
            <a:fillRect/>
          </a:stretch>
        </p:blipFill>
        <p:spPr>
          <a:xfrm>
            <a:off x="6096000" y="3505200"/>
            <a:ext cx="2286000" cy="3048000"/>
          </a:xfrm>
          <a:prstGeom prst="rect">
            <a:avLst/>
          </a:prstGeom>
        </p:spPr>
      </p:pic>
      <p:pic>
        <p:nvPicPr>
          <p:cNvPr id="5" name="Picture 4" descr="IMG_0353.JPG"/>
          <p:cNvPicPr>
            <a:picLocks noChangeAspect="1"/>
          </p:cNvPicPr>
          <p:nvPr/>
        </p:nvPicPr>
        <p:blipFill>
          <a:blip r:embed="rId4" cstate="print"/>
          <a:stretch>
            <a:fillRect/>
          </a:stretch>
        </p:blipFill>
        <p:spPr>
          <a:xfrm>
            <a:off x="609600" y="685800"/>
            <a:ext cx="2076450" cy="2768600"/>
          </a:xfrm>
          <a:prstGeom prst="rect">
            <a:avLst/>
          </a:prstGeom>
        </p:spPr>
      </p:pic>
      <p:pic>
        <p:nvPicPr>
          <p:cNvPr id="6" name="Picture 5" descr="IMG_7256.JPG"/>
          <p:cNvPicPr>
            <a:picLocks noChangeAspect="1"/>
          </p:cNvPicPr>
          <p:nvPr/>
        </p:nvPicPr>
        <p:blipFill>
          <a:blip r:embed="rId5" cstate="print"/>
          <a:stretch>
            <a:fillRect/>
          </a:stretch>
        </p:blipFill>
        <p:spPr>
          <a:xfrm>
            <a:off x="6096000" y="355600"/>
            <a:ext cx="2209800" cy="2946400"/>
          </a:xfrm>
          <a:prstGeom prst="rect">
            <a:avLst/>
          </a:prstGeom>
        </p:spPr>
      </p:pic>
      <p:sp>
        <p:nvSpPr>
          <p:cNvPr id="7" name="TextBox 6"/>
          <p:cNvSpPr txBox="1"/>
          <p:nvPr/>
        </p:nvSpPr>
        <p:spPr>
          <a:xfrm>
            <a:off x="2971800" y="1371600"/>
            <a:ext cx="2819400" cy="1200329"/>
          </a:xfrm>
          <a:prstGeom prst="rect">
            <a:avLst/>
          </a:prstGeom>
          <a:noFill/>
        </p:spPr>
        <p:txBody>
          <a:bodyPr wrap="square" rtlCol="0">
            <a:spAutoFit/>
          </a:bodyPr>
          <a:lstStyle/>
          <a:p>
            <a:r>
              <a:rPr lang="en-US" sz="2400" dirty="0" smtClean="0"/>
              <a:t>Elijah says:</a:t>
            </a:r>
          </a:p>
          <a:p>
            <a:r>
              <a:rPr lang="en-US" sz="2400" dirty="0" smtClean="0"/>
              <a:t>Put you Hard Hat on your Hard Head!!</a:t>
            </a:r>
            <a:endParaRPr lang="en-US" sz="2400" dirty="0"/>
          </a:p>
        </p:txBody>
      </p:sp>
      <p:pic>
        <p:nvPicPr>
          <p:cNvPr id="8" name="Picture 7" descr="E-HisIMG_5460.JPG"/>
          <p:cNvPicPr>
            <a:picLocks noChangeAspect="1"/>
          </p:cNvPicPr>
          <p:nvPr/>
        </p:nvPicPr>
        <p:blipFill>
          <a:blip r:embed="rId6" cstate="print"/>
          <a:stretch>
            <a:fillRect/>
          </a:stretch>
        </p:blipFill>
        <p:spPr>
          <a:xfrm>
            <a:off x="3048000" y="2819400"/>
            <a:ext cx="2566987" cy="342039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457200"/>
            <a:ext cx="8458200" cy="5755422"/>
          </a:xfrm>
          <a:prstGeom prst="rect">
            <a:avLst/>
          </a:prstGeom>
          <a:noFill/>
        </p:spPr>
        <p:txBody>
          <a:bodyPr wrap="square" rtlCol="0">
            <a:spAutoFit/>
          </a:bodyPr>
          <a:lstStyle/>
          <a:p>
            <a:r>
              <a:rPr lang="en-US" sz="2400" dirty="0" smtClean="0"/>
              <a:t>Herbert </a:t>
            </a:r>
            <a:r>
              <a:rPr lang="en-US" sz="2400" dirty="0" err="1" smtClean="0"/>
              <a:t>Sorg</a:t>
            </a:r>
            <a:r>
              <a:rPr lang="en-US" sz="2400" dirty="0" smtClean="0"/>
              <a:t> Lewis   Born September 9, 1913  in Franklin County</a:t>
            </a:r>
          </a:p>
          <a:p>
            <a:endParaRPr lang="en-US" sz="2400" dirty="0" smtClean="0"/>
          </a:p>
          <a:p>
            <a:r>
              <a:rPr lang="en-US" sz="2400" dirty="0" smtClean="0"/>
              <a:t>Graduated 1931 from Frankfort High School.  Attended UK for one year and then went to work in family bakery.  </a:t>
            </a:r>
          </a:p>
          <a:p>
            <a:endParaRPr lang="en-US" sz="2400" dirty="0"/>
          </a:p>
          <a:p>
            <a:r>
              <a:rPr lang="en-US" sz="2400" dirty="0" smtClean="0"/>
              <a:t>Herb was drafted into Air Force in 1943 and served as navigation instructor.  He married Eloise Wood on January 3, 1946.  He returned from WWII and went back to work in bakery.</a:t>
            </a:r>
          </a:p>
          <a:p>
            <a:r>
              <a:rPr lang="en-US" sz="2400" dirty="0" smtClean="0"/>
              <a:t>Herb was father of 4, Jean, Sara, Bob &amp; Anne.  </a:t>
            </a:r>
          </a:p>
          <a:p>
            <a:endParaRPr lang="en-US" sz="2400" dirty="0" smtClean="0"/>
          </a:p>
          <a:p>
            <a:r>
              <a:rPr lang="en-US" sz="2400" dirty="0" smtClean="0"/>
              <a:t>.</a:t>
            </a:r>
          </a:p>
          <a:p>
            <a:endParaRPr lang="en-US" sz="2800" dirty="0"/>
          </a:p>
          <a:p>
            <a:r>
              <a:rPr lang="en-US" sz="2800" dirty="0" smtClean="0"/>
              <a:t>.</a:t>
            </a:r>
            <a:endParaRPr lang="en-US" sz="2800" dirty="0"/>
          </a:p>
          <a:p>
            <a:endParaRPr lang="en-US" sz="2400" dirty="0" smtClean="0"/>
          </a:p>
          <a:p>
            <a:endParaRPr lang="en-US" sz="2400" dirty="0"/>
          </a:p>
        </p:txBody>
      </p:sp>
      <p:pic>
        <p:nvPicPr>
          <p:cNvPr id="3" name="Picture 2" descr="capitalbaking.jpg"/>
          <p:cNvPicPr>
            <a:picLocks noChangeAspect="1"/>
          </p:cNvPicPr>
          <p:nvPr/>
        </p:nvPicPr>
        <p:blipFill>
          <a:blip r:embed="rId2" cstate="print"/>
          <a:srcRect l="11636" t="26000" r="14182"/>
          <a:stretch>
            <a:fillRect/>
          </a:stretch>
        </p:blipFill>
        <p:spPr>
          <a:xfrm>
            <a:off x="3276600" y="4038600"/>
            <a:ext cx="3886200" cy="28194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457200"/>
            <a:ext cx="8458200" cy="3908762"/>
          </a:xfrm>
          <a:prstGeom prst="rect">
            <a:avLst/>
          </a:prstGeom>
          <a:noFill/>
        </p:spPr>
        <p:txBody>
          <a:bodyPr wrap="square" rtlCol="0">
            <a:spAutoFit/>
          </a:bodyPr>
          <a:lstStyle/>
          <a:p>
            <a:endParaRPr lang="en-US" sz="2400" dirty="0" smtClean="0"/>
          </a:p>
          <a:p>
            <a:r>
              <a:rPr lang="en-US" sz="2400" dirty="0" smtClean="0"/>
              <a:t>After closing the bakery in 1958, Herb first worked for City of Frankfort and then got hired by then KDOH Division of Planning, afterward transferred to KDH  Franklin County Resident’s Crew working on I-64.  He successfully passed the Highway Engineer’s  Professional License test and Land Surveyor’s Test.</a:t>
            </a:r>
          </a:p>
          <a:p>
            <a:endParaRPr lang="en-US" sz="2800" dirty="0"/>
          </a:p>
          <a:p>
            <a:r>
              <a:rPr lang="en-US" sz="2800" dirty="0" smtClean="0"/>
              <a:t>.</a:t>
            </a:r>
            <a:endParaRPr lang="en-US" sz="2800" dirty="0"/>
          </a:p>
          <a:p>
            <a:endParaRPr lang="en-US" sz="2400" dirty="0" smtClean="0"/>
          </a:p>
          <a:p>
            <a:endParaRPr lang="en-US" sz="2400" dirty="0"/>
          </a:p>
        </p:txBody>
      </p:sp>
      <p:pic>
        <p:nvPicPr>
          <p:cNvPr id="4" name="Picture 3" descr="HerbcapiIMG_73342.JPG"/>
          <p:cNvPicPr>
            <a:picLocks noChangeAspect="1"/>
          </p:cNvPicPr>
          <p:nvPr/>
        </p:nvPicPr>
        <p:blipFill>
          <a:blip r:embed="rId2" cstate="print"/>
          <a:stretch>
            <a:fillRect/>
          </a:stretch>
        </p:blipFill>
        <p:spPr>
          <a:xfrm>
            <a:off x="304800" y="3505200"/>
            <a:ext cx="4572000" cy="2536352"/>
          </a:xfrm>
          <a:prstGeom prst="rect">
            <a:avLst/>
          </a:prstGeom>
        </p:spPr>
      </p:pic>
      <p:pic>
        <p:nvPicPr>
          <p:cNvPr id="7" name="Picture 6" descr="herbstamp-002.JPG"/>
          <p:cNvPicPr>
            <a:picLocks noChangeAspect="1"/>
          </p:cNvPicPr>
          <p:nvPr/>
        </p:nvPicPr>
        <p:blipFill>
          <a:blip r:embed="rId3" cstate="print"/>
          <a:stretch>
            <a:fillRect/>
          </a:stretch>
        </p:blipFill>
        <p:spPr>
          <a:xfrm>
            <a:off x="5105400" y="3124200"/>
            <a:ext cx="3352800" cy="354627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erb-bertha.jpg"/>
          <p:cNvPicPr>
            <a:picLocks noChangeAspect="1"/>
          </p:cNvPicPr>
          <p:nvPr/>
        </p:nvPicPr>
        <p:blipFill>
          <a:blip r:embed="rId2" cstate="print"/>
          <a:srcRect l="18000" t="22000" r="36909"/>
          <a:stretch>
            <a:fillRect/>
          </a:stretch>
        </p:blipFill>
        <p:spPr>
          <a:xfrm>
            <a:off x="5943600" y="0"/>
            <a:ext cx="2971800" cy="3738716"/>
          </a:xfrm>
          <a:prstGeom prst="rect">
            <a:avLst/>
          </a:prstGeom>
        </p:spPr>
      </p:pic>
      <p:pic>
        <p:nvPicPr>
          <p:cNvPr id="4" name="Picture 3" descr="Herb-eloise.jpg"/>
          <p:cNvPicPr>
            <a:picLocks noChangeAspect="1"/>
          </p:cNvPicPr>
          <p:nvPr/>
        </p:nvPicPr>
        <p:blipFill>
          <a:blip r:embed="rId3" cstate="print"/>
          <a:srcRect l="23818" t="6000" r="25273"/>
          <a:stretch>
            <a:fillRect/>
          </a:stretch>
        </p:blipFill>
        <p:spPr>
          <a:xfrm>
            <a:off x="0" y="3048000"/>
            <a:ext cx="2667000" cy="3581400"/>
          </a:xfrm>
          <a:prstGeom prst="rect">
            <a:avLst/>
          </a:prstGeom>
        </p:spPr>
      </p:pic>
      <p:pic>
        <p:nvPicPr>
          <p:cNvPr id="7" name="Picture 6" descr="Herb1947.jpg"/>
          <p:cNvPicPr>
            <a:picLocks noChangeAspect="1"/>
          </p:cNvPicPr>
          <p:nvPr/>
        </p:nvPicPr>
        <p:blipFill>
          <a:blip r:embed="rId4" cstate="print"/>
          <a:stretch>
            <a:fillRect/>
          </a:stretch>
        </p:blipFill>
        <p:spPr>
          <a:xfrm>
            <a:off x="0" y="0"/>
            <a:ext cx="5238750" cy="3810000"/>
          </a:xfrm>
          <a:prstGeom prst="rect">
            <a:avLst/>
          </a:prstGeom>
        </p:spPr>
      </p:pic>
      <p:pic>
        <p:nvPicPr>
          <p:cNvPr id="8" name="Picture 7" descr="herb.jpg"/>
          <p:cNvPicPr>
            <a:picLocks noChangeAspect="1"/>
          </p:cNvPicPr>
          <p:nvPr/>
        </p:nvPicPr>
        <p:blipFill>
          <a:blip r:embed="rId5" cstate="print"/>
          <a:srcRect t="10000" r="4000" b="8000"/>
          <a:stretch>
            <a:fillRect/>
          </a:stretch>
        </p:blipFill>
        <p:spPr>
          <a:xfrm>
            <a:off x="3429000" y="3733800"/>
            <a:ext cx="5029200" cy="31242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457200"/>
            <a:ext cx="8458200" cy="2677656"/>
          </a:xfrm>
          <a:prstGeom prst="rect">
            <a:avLst/>
          </a:prstGeom>
          <a:noFill/>
        </p:spPr>
        <p:txBody>
          <a:bodyPr wrap="square" rtlCol="0">
            <a:spAutoFit/>
          </a:bodyPr>
          <a:lstStyle/>
          <a:p>
            <a:endParaRPr lang="en-US" sz="2400" dirty="0"/>
          </a:p>
          <a:p>
            <a:r>
              <a:rPr lang="en-US" sz="2400" dirty="0" smtClean="0"/>
              <a:t>He  was killed on job August 31, 1968 while working on Watterson Expressway bridge overlay project.   Left Eloise widowed at age 50 with 8 year old Anne, 14 year old Bob, 20 year old Sara and 22 year old Jean.  Additionally survived by grandson Reid age 4.</a:t>
            </a:r>
            <a:endParaRPr lang="en-US" sz="2400" dirty="0"/>
          </a:p>
          <a:p>
            <a:endParaRPr lang="en-US" sz="2400" dirty="0" smtClean="0"/>
          </a:p>
          <a:p>
            <a:endParaRPr lang="en-US" sz="2400" dirty="0"/>
          </a:p>
        </p:txBody>
      </p:sp>
      <p:pic>
        <p:nvPicPr>
          <p:cNvPr id="3" name="Picture 2" descr="bob-herb-eloise-anne.jpg"/>
          <p:cNvPicPr>
            <a:picLocks noChangeAspect="1"/>
          </p:cNvPicPr>
          <p:nvPr/>
        </p:nvPicPr>
        <p:blipFill>
          <a:blip r:embed="rId2" cstate="print"/>
          <a:srcRect l="16000" t="16000" r="30182"/>
          <a:stretch>
            <a:fillRect/>
          </a:stretch>
        </p:blipFill>
        <p:spPr>
          <a:xfrm>
            <a:off x="609600" y="2667000"/>
            <a:ext cx="3352800" cy="3805881"/>
          </a:xfrm>
          <a:prstGeom prst="rect">
            <a:avLst/>
          </a:prstGeom>
        </p:spPr>
      </p:pic>
      <p:pic>
        <p:nvPicPr>
          <p:cNvPr id="5" name="Picture 4" descr="flat.jpg"/>
          <p:cNvPicPr>
            <a:picLocks noChangeAspect="1"/>
          </p:cNvPicPr>
          <p:nvPr/>
        </p:nvPicPr>
        <p:blipFill>
          <a:blip r:embed="rId3" cstate="print"/>
          <a:srcRect l="12727" t="2000" r="14545"/>
          <a:stretch>
            <a:fillRect/>
          </a:stretch>
        </p:blipFill>
        <p:spPr>
          <a:xfrm>
            <a:off x="4572000" y="2590800"/>
            <a:ext cx="3810000" cy="37338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609600"/>
            <a:ext cx="7696200" cy="6463308"/>
          </a:xfrm>
          <a:prstGeom prst="rect">
            <a:avLst/>
          </a:prstGeom>
          <a:noFill/>
        </p:spPr>
        <p:txBody>
          <a:bodyPr wrap="square" rtlCol="0">
            <a:spAutoFit/>
          </a:bodyPr>
          <a:lstStyle/>
          <a:p>
            <a:r>
              <a:rPr lang="en-US" dirty="0" smtClean="0"/>
              <a:t>He was in spirit but was not able to physically attend  just a brief life events after this date.</a:t>
            </a:r>
          </a:p>
          <a:p>
            <a:endParaRPr lang="en-US" dirty="0"/>
          </a:p>
          <a:p>
            <a:r>
              <a:rPr lang="en-US" dirty="0" smtClean="0"/>
              <a:t>My sisters' Sara first  wedding in 1969 and or second wedding in 1974</a:t>
            </a:r>
          </a:p>
          <a:p>
            <a:r>
              <a:rPr lang="en-US" dirty="0" smtClean="0"/>
              <a:t>Her graduation from Pharmacy School in 1971</a:t>
            </a:r>
          </a:p>
          <a:p>
            <a:r>
              <a:rPr lang="en-US" dirty="0" smtClean="0"/>
              <a:t>My graduation from Engineering School at UK in 1976.</a:t>
            </a:r>
          </a:p>
          <a:p>
            <a:r>
              <a:rPr lang="en-US" dirty="0" smtClean="0">
                <a:effectLst>
                  <a:outerShdw blurRad="38100" dist="38100" dir="2700000" algn="tl">
                    <a:srgbClr val="000000">
                      <a:alpha val="43137"/>
                    </a:srgbClr>
                  </a:outerShdw>
                </a:effectLst>
              </a:rPr>
              <a:t>My wedding in 1977</a:t>
            </a:r>
          </a:p>
          <a:p>
            <a:r>
              <a:rPr lang="en-US" dirty="0" smtClean="0"/>
              <a:t>His first granddaughter Jessica  in 1977</a:t>
            </a:r>
          </a:p>
          <a:p>
            <a:r>
              <a:rPr lang="en-US" dirty="0" smtClean="0"/>
              <a:t>My nephew David  born in 1980</a:t>
            </a:r>
          </a:p>
          <a:p>
            <a:r>
              <a:rPr lang="en-US" dirty="0" smtClean="0">
                <a:effectLst>
                  <a:outerShdw blurRad="38100" dist="38100" dir="2700000" algn="tl">
                    <a:srgbClr val="000000">
                      <a:alpha val="43137"/>
                    </a:srgbClr>
                  </a:outerShdw>
                </a:effectLst>
              </a:rPr>
              <a:t>My oldest daughter Katie born in 1981</a:t>
            </a:r>
          </a:p>
          <a:p>
            <a:r>
              <a:rPr lang="en-US" dirty="0" smtClean="0"/>
              <a:t>My youngest sister Anne graduating from UK Pharmacy school in 1983.</a:t>
            </a:r>
          </a:p>
          <a:p>
            <a:r>
              <a:rPr lang="en-US" dirty="0" smtClean="0">
                <a:effectLst>
                  <a:outerShdw blurRad="38100" dist="38100" dir="2700000" algn="tl">
                    <a:srgbClr val="000000">
                      <a:alpha val="43137"/>
                    </a:srgbClr>
                  </a:outerShdw>
                </a:effectLst>
              </a:rPr>
              <a:t>My youngest daughter Rebecca  born in 1984</a:t>
            </a:r>
          </a:p>
          <a:p>
            <a:r>
              <a:rPr lang="en-US" dirty="0" smtClean="0"/>
              <a:t>My youngest sister’s wedding in 1986</a:t>
            </a:r>
          </a:p>
          <a:p>
            <a:r>
              <a:rPr lang="en-US" dirty="0" smtClean="0"/>
              <a:t>My nephew Reid’s graduation from UK College on Engineering in  1991</a:t>
            </a:r>
          </a:p>
          <a:p>
            <a:r>
              <a:rPr lang="en-US" dirty="0" smtClean="0"/>
              <a:t>My youngest nephew Christian born in 1994</a:t>
            </a:r>
          </a:p>
          <a:p>
            <a:r>
              <a:rPr lang="en-US" dirty="0" smtClean="0"/>
              <a:t>My nephew Reid’s wedding in 1995.</a:t>
            </a:r>
          </a:p>
          <a:p>
            <a:r>
              <a:rPr lang="en-US" dirty="0" smtClean="0"/>
              <a:t>His younger brother Henry passing in 1998</a:t>
            </a:r>
          </a:p>
          <a:p>
            <a:r>
              <a:rPr lang="en-US" dirty="0" smtClean="0"/>
              <a:t>My niece Jessica graduation from Miami  of Ohio in 1999</a:t>
            </a:r>
          </a:p>
          <a:p>
            <a:r>
              <a:rPr lang="en-US" dirty="0" smtClean="0"/>
              <a:t>My nephew &amp; Oldest Daughter’s college graduation in 2003.</a:t>
            </a:r>
          </a:p>
          <a:p>
            <a:r>
              <a:rPr lang="en-US" dirty="0" smtClean="0"/>
              <a:t>My youngest daughter Rebecca’s graduation from UK in 2006.</a:t>
            </a:r>
          </a:p>
          <a:p>
            <a:r>
              <a:rPr lang="en-US" dirty="0" smtClean="0">
                <a:effectLst>
                  <a:outerShdw blurRad="38100" dist="38100" dir="2700000" algn="tl">
                    <a:srgbClr val="000000">
                      <a:alpha val="43137"/>
                    </a:srgbClr>
                  </a:outerShdw>
                </a:effectLst>
              </a:rPr>
              <a:t>Great grandson Elijah born 2013.   Herb would have been 100!</a:t>
            </a:r>
          </a:p>
          <a:p>
            <a:endParaRPr lang="en-US" dirty="0" smtClean="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edding.jpg"/>
          <p:cNvPicPr>
            <a:picLocks noChangeAspect="1"/>
          </p:cNvPicPr>
          <p:nvPr/>
        </p:nvPicPr>
        <p:blipFill>
          <a:blip r:embed="rId2" cstate="print"/>
          <a:srcRect l="5818" r="6909"/>
          <a:stretch>
            <a:fillRect/>
          </a:stretch>
        </p:blipFill>
        <p:spPr>
          <a:xfrm>
            <a:off x="228600" y="228600"/>
            <a:ext cx="4572000" cy="3810000"/>
          </a:xfrm>
          <a:prstGeom prst="rect">
            <a:avLst/>
          </a:prstGeom>
        </p:spPr>
      </p:pic>
      <p:pic>
        <p:nvPicPr>
          <p:cNvPr id="3" name="Picture 2" descr="Eli-bob.jpg"/>
          <p:cNvPicPr>
            <a:picLocks noChangeAspect="1"/>
          </p:cNvPicPr>
          <p:nvPr/>
        </p:nvPicPr>
        <p:blipFill>
          <a:blip r:embed="rId3" cstate="print"/>
          <a:stretch>
            <a:fillRect/>
          </a:stretch>
        </p:blipFill>
        <p:spPr>
          <a:xfrm>
            <a:off x="5334000" y="1371600"/>
            <a:ext cx="3543300" cy="4724400"/>
          </a:xfrm>
          <a:prstGeom prst="rect">
            <a:avLst/>
          </a:prstGeom>
        </p:spPr>
      </p:pic>
      <p:sp>
        <p:nvSpPr>
          <p:cNvPr id="4" name="TextBox 3"/>
          <p:cNvSpPr txBox="1"/>
          <p:nvPr/>
        </p:nvSpPr>
        <p:spPr>
          <a:xfrm>
            <a:off x="685800" y="4343400"/>
            <a:ext cx="3048000" cy="369332"/>
          </a:xfrm>
          <a:prstGeom prst="rect">
            <a:avLst/>
          </a:prstGeom>
          <a:noFill/>
        </p:spPr>
        <p:txBody>
          <a:bodyPr wrap="square" rtlCol="0">
            <a:spAutoFit/>
          </a:bodyPr>
          <a:lstStyle/>
          <a:p>
            <a:r>
              <a:rPr lang="en-US" dirty="0" smtClean="0"/>
              <a:t>Wedding 1977</a:t>
            </a:r>
            <a:endParaRPr lang="en-US" dirty="0"/>
          </a:p>
        </p:txBody>
      </p:sp>
      <p:sp>
        <p:nvSpPr>
          <p:cNvPr id="5" name="TextBox 4"/>
          <p:cNvSpPr txBox="1"/>
          <p:nvPr/>
        </p:nvSpPr>
        <p:spPr>
          <a:xfrm>
            <a:off x="5791200" y="533400"/>
            <a:ext cx="2133600" cy="369332"/>
          </a:xfrm>
          <a:prstGeom prst="rect">
            <a:avLst/>
          </a:prstGeom>
          <a:noFill/>
        </p:spPr>
        <p:txBody>
          <a:bodyPr wrap="square" rtlCol="0">
            <a:spAutoFit/>
          </a:bodyPr>
          <a:lstStyle/>
          <a:p>
            <a:r>
              <a:rPr lang="en-US" dirty="0" smtClean="0"/>
              <a:t>Elijah 2013</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381000"/>
            <a:ext cx="7772400" cy="1477328"/>
          </a:xfrm>
          <a:prstGeom prst="rect">
            <a:avLst/>
          </a:prstGeom>
          <a:noFill/>
        </p:spPr>
        <p:txBody>
          <a:bodyPr wrap="square" rtlCol="0">
            <a:spAutoFit/>
          </a:bodyPr>
          <a:lstStyle/>
          <a:p>
            <a:r>
              <a:rPr lang="en-US" dirty="0" smtClean="0"/>
              <a:t>Not totally sure of situation as I was naïve freshman in High School.  1968 there was already significant traffic on 4 lane Watterson Expressway.  This was a time when  traffic cones were  probably only device.  No HI-Vis, not sure about hard hats.  He did wear Boots and kaki pants, even on vacation to Florida!</a:t>
            </a:r>
          </a:p>
          <a:p>
            <a:endParaRPr lang="en-US" dirty="0"/>
          </a:p>
        </p:txBody>
      </p:sp>
      <p:pic>
        <p:nvPicPr>
          <p:cNvPr id="3" name="Picture 2" descr="lewis-Florida.jpg"/>
          <p:cNvPicPr>
            <a:picLocks noChangeAspect="1"/>
          </p:cNvPicPr>
          <p:nvPr/>
        </p:nvPicPr>
        <p:blipFill>
          <a:blip r:embed="rId2" cstate="print"/>
          <a:srcRect r="14815"/>
          <a:stretch>
            <a:fillRect/>
          </a:stretch>
        </p:blipFill>
        <p:spPr>
          <a:xfrm>
            <a:off x="1295400" y="1841751"/>
            <a:ext cx="5867400" cy="5009321"/>
          </a:xfrm>
          <a:prstGeom prst="rect">
            <a:avLst/>
          </a:prstGeom>
        </p:spPr>
      </p:pic>
      <p:cxnSp>
        <p:nvCxnSpPr>
          <p:cNvPr id="5" name="Straight Arrow Connector 4"/>
          <p:cNvCxnSpPr/>
          <p:nvPr/>
        </p:nvCxnSpPr>
        <p:spPr>
          <a:xfrm>
            <a:off x="609600" y="3276600"/>
            <a:ext cx="1524000" cy="1905000"/>
          </a:xfrm>
          <a:prstGeom prst="straightConnector1">
            <a:avLst/>
          </a:prstGeom>
          <a:ln>
            <a:tailEnd type="arrow"/>
          </a:ln>
          <a:effectLst>
            <a:glow rad="228600">
              <a:schemeClr val="accent6">
                <a:satMod val="175000"/>
                <a:alpha val="40000"/>
              </a:schemeClr>
            </a:glow>
          </a:effectLst>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81000"/>
            <a:ext cx="7162800" cy="2862322"/>
          </a:xfrm>
          <a:prstGeom prst="rect">
            <a:avLst/>
          </a:prstGeom>
          <a:noFill/>
        </p:spPr>
        <p:txBody>
          <a:bodyPr wrap="square" rtlCol="0">
            <a:spAutoFit/>
          </a:bodyPr>
          <a:lstStyle/>
          <a:p>
            <a:r>
              <a:rPr lang="en-US" dirty="0" smtClean="0"/>
              <a:t>We just need to remember your Family,  your Friends and Co-Workers!  You will be missed!</a:t>
            </a:r>
          </a:p>
          <a:p>
            <a:endParaRPr lang="en-US" dirty="0"/>
          </a:p>
          <a:p>
            <a:r>
              <a:rPr lang="en-US" dirty="0" smtClean="0"/>
              <a:t>We need to think before getting out of vehicle on Maintenance activity or Construction project and put on the Hard Hat, Hi-Vis, Steel Toed Boots, Safety Glasses, Shin Guards.   We need to NOT text, read e-mails, talk on phone while driving, take face book call from daughter,  it only takes a second to have an accident.</a:t>
            </a:r>
          </a:p>
          <a:p>
            <a:endParaRPr lang="en-US" dirty="0"/>
          </a:p>
          <a:p>
            <a:r>
              <a:rPr lang="en-US" dirty="0" smtClean="0"/>
              <a:t>  It only takes less than a minute discombobulate a lifetime!</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12A7B6F1E46774DBD5C7F1DD129BFD5" ma:contentTypeVersion="4" ma:contentTypeDescription="Create a new document." ma:contentTypeScope="" ma:versionID="15bd51e93a69a96024dcb2415bd3bf46">
  <xsd:schema xmlns:xsd="http://www.w3.org/2001/XMLSchema" xmlns:xs="http://www.w3.org/2001/XMLSchema" xmlns:p="http://schemas.microsoft.com/office/2006/metadata/properties" xmlns:ns1="http://schemas.microsoft.com/sharepoint/v3" xmlns:ns2="9c16dc54-5a24-4afd-a61c-664ec7eab416" targetNamespace="http://schemas.microsoft.com/office/2006/metadata/properties" ma:root="true" ma:fieldsID="a0860fcfb153a9e8d6d1856a0bd2c86a" ns1:_="" ns2:_="">
    <xsd:import namespace="http://schemas.microsoft.com/sharepoint/v3"/>
    <xsd:import namespace="9c16dc54-5a24-4afd-a61c-664ec7eab416"/>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c16dc54-5a24-4afd-a61c-664ec7eab41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EE097FB2-ADB2-4194-B4C0-20F319AA72B1}"/>
</file>

<file path=customXml/itemProps2.xml><?xml version="1.0" encoding="utf-8"?>
<ds:datastoreItem xmlns:ds="http://schemas.openxmlformats.org/officeDocument/2006/customXml" ds:itemID="{7C57DE4B-DE60-4F52-B5D9-CB0E4BC84491}"/>
</file>

<file path=customXml/itemProps3.xml><?xml version="1.0" encoding="utf-8"?>
<ds:datastoreItem xmlns:ds="http://schemas.openxmlformats.org/officeDocument/2006/customXml" ds:itemID="{85273320-D8A7-48A8-90E1-9B201BC7B4CA}"/>
</file>

<file path=docProps/app.xml><?xml version="1.0" encoding="utf-8"?>
<Properties xmlns="http://schemas.openxmlformats.org/officeDocument/2006/extended-properties" xmlns:vt="http://schemas.openxmlformats.org/officeDocument/2006/docPropsVTypes">
  <TotalTime>152</TotalTime>
  <Words>571</Words>
  <Application>Microsoft Office PowerPoint</Application>
  <PresentationFormat>On-screen Show (4:3)</PresentationFormat>
  <Paragraphs>52</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Safety Discussion</vt:lpstr>
      <vt:lpstr>Slide 2</vt:lpstr>
      <vt:lpstr>Slide 3</vt:lpstr>
      <vt:lpstr>Slide 4</vt:lpstr>
      <vt:lpstr>Slide 5</vt:lpstr>
      <vt:lpstr>Slide 6</vt:lpstr>
      <vt:lpstr>Slide 7</vt:lpstr>
      <vt:lpstr>Slide 8</vt:lpstr>
      <vt:lpstr>Slide 9</vt:lpstr>
      <vt:lpstr>Slide 10</vt:lpstr>
      <vt:lpstr>Slide 11</vt:lpstr>
    </vt:vector>
  </TitlesOfParts>
  <Company>Commonwealth of Kentucky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Safety Discussion</dc:title>
  <dc:creator>KYTC</dc:creator>
  <cp:lastModifiedBy>KYTC</cp:lastModifiedBy>
  <cp:revision>25</cp:revision>
  <dcterms:created xsi:type="dcterms:W3CDTF">2014-09-15T19:09:58Z</dcterms:created>
  <dcterms:modified xsi:type="dcterms:W3CDTF">2015-02-23T19:08:55Z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0x010100112A7B6F1E46774DBD5C7F1DD129BFD5</vt:lpwstr>
  </property>
</Properties>
</file>